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3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9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39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6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39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3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8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0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7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9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9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1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4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8E15-C93F-4653-A2C8-0FCBB35EDF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16BB71-F3C7-44FC-A878-9C99E2DB5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7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2947" y="391885"/>
            <a:ext cx="8915399" cy="135378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государственное  бюджетное  общеобразовательное учреждение</a:t>
            </a:r>
            <a:br>
              <a:rPr lang="ru-RU" sz="1600" b="1" dirty="0"/>
            </a:br>
            <a:r>
              <a:rPr lang="ru-RU" sz="1600" b="1" dirty="0"/>
              <a:t>Самарской области «Школа-интернат № 4 для обучающихся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с </a:t>
            </a:r>
            <a:r>
              <a:rPr lang="ru-RU" sz="1600" b="1" dirty="0"/>
              <a:t>ограниченными возможностями здоровья  городского округа Тольятти»</a:t>
            </a:r>
            <a:br>
              <a:rPr lang="ru-RU" sz="1600" b="1" dirty="0"/>
            </a:br>
            <a:r>
              <a:rPr lang="ru-RU" sz="1600" b="1" dirty="0"/>
              <a:t>(ГБОУ школа-интернат № 4 </a:t>
            </a:r>
            <a:r>
              <a:rPr lang="ru-RU" sz="1600" b="1" dirty="0" err="1"/>
              <a:t>г.о</a:t>
            </a:r>
            <a:r>
              <a:rPr lang="ru-RU" sz="1600" b="1" dirty="0"/>
              <a:t>. Тольятти)</a:t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2947" y="2152931"/>
            <a:ext cx="9402288" cy="4235994"/>
          </a:xfrm>
        </p:spPr>
        <p:txBody>
          <a:bodyPr>
            <a:normAutofit fontScale="77500" lnSpcReduction="20000"/>
          </a:bodyPr>
          <a:lstStyle/>
          <a:p>
            <a:r>
              <a:rPr lang="ru-RU" sz="4500" b="1" dirty="0" smtClean="0">
                <a:solidFill>
                  <a:srgbClr val="C00000"/>
                </a:solidFill>
              </a:rPr>
              <a:t>ДЕЯТЕЛЬНОСТЬ</a:t>
            </a:r>
            <a:endParaRPr lang="ru-RU" sz="4500" b="1" dirty="0">
              <a:solidFill>
                <a:srgbClr val="C00000"/>
              </a:solidFill>
            </a:endParaRPr>
          </a:p>
          <a:p>
            <a:r>
              <a:rPr lang="ru-RU" sz="4500" b="1" dirty="0">
                <a:solidFill>
                  <a:srgbClr val="C00000"/>
                </a:solidFill>
              </a:rPr>
              <a:t>РЕГИОНАЛЬНОГО РЕСУРСНОГО </a:t>
            </a:r>
            <a:endParaRPr lang="ru-RU" sz="4500" b="1" dirty="0" smtClean="0">
              <a:solidFill>
                <a:srgbClr val="C00000"/>
              </a:solidFill>
            </a:endParaRPr>
          </a:p>
          <a:p>
            <a:r>
              <a:rPr lang="ru-RU" sz="4500" b="1" dirty="0" smtClean="0">
                <a:solidFill>
                  <a:srgbClr val="C00000"/>
                </a:solidFill>
              </a:rPr>
              <a:t>УЧЕБНО-МЕТОДИЧЕСКОГО </a:t>
            </a:r>
            <a:r>
              <a:rPr lang="ru-RU" sz="4500" b="1" dirty="0">
                <a:solidFill>
                  <a:srgbClr val="C00000"/>
                </a:solidFill>
              </a:rPr>
              <a:t>ЦЕНТРА</a:t>
            </a:r>
          </a:p>
          <a:p>
            <a:r>
              <a:rPr lang="ru-RU" sz="4500" b="1" dirty="0">
                <a:solidFill>
                  <a:srgbClr val="C00000"/>
                </a:solidFill>
              </a:rPr>
              <a:t>ГБОУ школы-интерната № 4  </a:t>
            </a:r>
            <a:endParaRPr lang="ru-RU" sz="4500" b="1" dirty="0" smtClean="0">
              <a:solidFill>
                <a:srgbClr val="C00000"/>
              </a:solidFill>
            </a:endParaRPr>
          </a:p>
          <a:p>
            <a:r>
              <a:rPr lang="ru-RU" sz="4500" b="1" dirty="0" err="1" smtClean="0">
                <a:solidFill>
                  <a:srgbClr val="C00000"/>
                </a:solidFill>
              </a:rPr>
              <a:t>г.о</a:t>
            </a:r>
            <a:r>
              <a:rPr lang="ru-RU" sz="4500" b="1" dirty="0">
                <a:solidFill>
                  <a:srgbClr val="C00000"/>
                </a:solidFill>
              </a:rPr>
              <a:t>. </a:t>
            </a:r>
            <a:r>
              <a:rPr lang="ru-RU" sz="4500" b="1" dirty="0" smtClean="0">
                <a:solidFill>
                  <a:srgbClr val="C00000"/>
                </a:solidFill>
              </a:rPr>
              <a:t>Тольятти в 2024 г.</a:t>
            </a:r>
          </a:p>
          <a:p>
            <a:endParaRPr lang="ru-RU" sz="4500" b="1" dirty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Педагогический совет 01.03.2024 г.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Методист РУМЦ Терехина А.В.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20" y="4358244"/>
            <a:ext cx="3747059" cy="234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0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423" y="225631"/>
            <a:ext cx="9696008" cy="7941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Деятельность РУМЦ по направлению 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«</a:t>
            </a:r>
            <a:r>
              <a:rPr lang="ru-RU" sz="2400" b="1" dirty="0">
                <a:solidFill>
                  <a:schemeClr val="accent1"/>
                </a:solidFill>
              </a:rPr>
              <a:t>Сопровождение инклюзивного образования»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8683" y="1395845"/>
            <a:ext cx="9711437" cy="536170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42168"/>
              </p:ext>
            </p:extLst>
          </p:nvPr>
        </p:nvGraphicFramePr>
        <p:xfrm>
          <a:off x="1793563" y="1395844"/>
          <a:ext cx="9785268" cy="3397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2265">
                  <a:extLst>
                    <a:ext uri="{9D8B030D-6E8A-4147-A177-3AD203B41FA5}">
                      <a16:colId xmlns:a16="http://schemas.microsoft.com/office/drawing/2014/main" val="605997760"/>
                    </a:ext>
                  </a:extLst>
                </a:gridCol>
                <a:gridCol w="2083003">
                  <a:extLst>
                    <a:ext uri="{9D8B030D-6E8A-4147-A177-3AD203B41FA5}">
                      <a16:colId xmlns:a16="http://schemas.microsoft.com/office/drawing/2014/main" val="645507578"/>
                    </a:ext>
                  </a:extLst>
                </a:gridCol>
              </a:tblGrid>
              <a:tr h="122117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Проведение семинара-практикума «Проектирование современного урока в соответствии с требованиями ФАОП» в рамках расширенного заседания регионального УМО педагогов, работающих с детьми с ОВЗ</a:t>
                      </a:r>
                      <a:r>
                        <a:rPr lang="ru-RU" sz="1600" b="1" kern="1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   февраль 2024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658403"/>
                  </a:ext>
                </a:extLst>
              </a:tr>
              <a:tr h="122117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Организация и проведение мастер-класса «Здоровье на уроке»,  в рамках семинара-практикума «Эффективные практики коррекционно-развивающей работы с обучающимися с ОВЗ</a:t>
                      </a:r>
                      <a:r>
                        <a:rPr lang="ru-RU" sz="1600" b="1" kern="100" dirty="0" smtClean="0">
                          <a:effectLst/>
                        </a:rPr>
                        <a:t>».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март 2024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290389"/>
                  </a:ext>
                </a:extLst>
              </a:tr>
              <a:tr h="954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Проведение практикума для начинающих учителей «Как работать с «особым» ребенком</a:t>
                      </a:r>
                      <a:r>
                        <a:rPr lang="ru-RU" sz="1600" b="1" kern="100" dirty="0" smtClean="0">
                          <a:effectLst/>
                        </a:rPr>
                        <a:t>».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апрель 2024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75098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28697"/>
              </p:ext>
            </p:extLst>
          </p:nvPr>
        </p:nvGraphicFramePr>
        <p:xfrm>
          <a:off x="1769423" y="4774871"/>
          <a:ext cx="9785268" cy="1982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4291">
                  <a:extLst>
                    <a:ext uri="{9D8B030D-6E8A-4147-A177-3AD203B41FA5}">
                      <a16:colId xmlns:a16="http://schemas.microsoft.com/office/drawing/2014/main" val="1825718711"/>
                    </a:ext>
                  </a:extLst>
                </a:gridCol>
                <a:gridCol w="2070977">
                  <a:extLst>
                    <a:ext uri="{9D8B030D-6E8A-4147-A177-3AD203B41FA5}">
                      <a16:colId xmlns:a16="http://schemas.microsoft.com/office/drawing/2014/main" val="149080393"/>
                    </a:ext>
                  </a:extLst>
                </a:gridCol>
              </a:tblGrid>
              <a:tr h="118893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Участие в марафоне «Национальные проекты для всех».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Выставка: телестудия/типография.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Круглый стол: обучение новой профессии «Гончар</a:t>
                      </a:r>
                      <a:r>
                        <a:rPr lang="ru-RU" sz="1600" b="1" kern="100" dirty="0" smtClean="0">
                          <a:effectLst/>
                        </a:rPr>
                        <a:t>».</a:t>
                      </a: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сентябрь 2024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371959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СИПР  «Использование программного конструктора для планирования коррекционных занятий с детьми, с нарушениями зрения</a:t>
                      </a:r>
                      <a:r>
                        <a:rPr lang="ru-RU" sz="1600" b="1" kern="100" dirty="0" smtClean="0">
                          <a:effectLst/>
                        </a:rPr>
                        <a:t>».</a:t>
                      </a: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</a:rPr>
                        <a:t>ноябрь 2024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08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22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160" y="434990"/>
            <a:ext cx="8915400" cy="104502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Мероприятия для обучающихся инклюзивных школ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г.о</a:t>
            </a:r>
            <a:r>
              <a:rPr lang="ru-RU" sz="2400" b="1" dirty="0">
                <a:solidFill>
                  <a:srgbClr val="C00000"/>
                </a:solidFill>
              </a:rPr>
              <a:t>. Тольятти, Западного управления </a:t>
            </a:r>
            <a:r>
              <a:rPr lang="ru-RU" sz="2400" b="1" dirty="0" err="1">
                <a:solidFill>
                  <a:srgbClr val="C00000"/>
                </a:solidFill>
              </a:rPr>
              <a:t>МОиН</a:t>
            </a:r>
            <a:r>
              <a:rPr lang="ru-RU" sz="2400" b="1" dirty="0">
                <a:solidFill>
                  <a:srgbClr val="C00000"/>
                </a:solidFill>
              </a:rPr>
              <a:t> СО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>
                <a:solidFill>
                  <a:srgbClr val="C00000"/>
                </a:solidFill>
              </a:rPr>
              <a:t>Центрального  управления </a:t>
            </a:r>
            <a:r>
              <a:rPr lang="ru-RU" sz="2400" b="1" dirty="0" err="1">
                <a:solidFill>
                  <a:srgbClr val="C00000"/>
                </a:solidFill>
              </a:rPr>
              <a:t>МОиН</a:t>
            </a:r>
            <a:r>
              <a:rPr lang="ru-RU" sz="2400" b="1" dirty="0">
                <a:solidFill>
                  <a:srgbClr val="C00000"/>
                </a:solidFill>
              </a:rPr>
              <a:t> СО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7161" y="4045284"/>
            <a:ext cx="8915399" cy="8754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82058"/>
              </p:ext>
            </p:extLst>
          </p:nvPr>
        </p:nvGraphicFramePr>
        <p:xfrm>
          <a:off x="1917162" y="3843197"/>
          <a:ext cx="8915400" cy="1077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6828">
                  <a:extLst>
                    <a:ext uri="{9D8B030D-6E8A-4147-A177-3AD203B41FA5}">
                      <a16:colId xmlns:a16="http://schemas.microsoft.com/office/drawing/2014/main" val="2257399783"/>
                    </a:ext>
                  </a:extLst>
                </a:gridCol>
                <a:gridCol w="2068572">
                  <a:extLst>
                    <a:ext uri="{9D8B030D-6E8A-4147-A177-3AD203B41FA5}">
                      <a16:colId xmlns:a16="http://schemas.microsoft.com/office/drawing/2014/main" val="1978497571"/>
                    </a:ext>
                  </a:extLst>
                </a:gridCol>
              </a:tblGrid>
              <a:tr h="107749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</a:rPr>
                        <a:t>Коррекционно-развивающее занятие </a:t>
                      </a:r>
                      <a:r>
                        <a:rPr lang="ru-RU" sz="2000" b="1" kern="100" dirty="0" smtClean="0">
                          <a:effectLst/>
                        </a:rPr>
                        <a:t>«</a:t>
                      </a:r>
                      <a:r>
                        <a:rPr lang="ru-RU" sz="2000" b="1" kern="100" dirty="0">
                          <a:effectLst/>
                        </a:rPr>
                        <a:t>Здоровье на уроке», </a:t>
                      </a:r>
                      <a:r>
                        <a:rPr lang="ru-RU" sz="2000" b="1" kern="100" dirty="0" smtClean="0">
                          <a:effectLst/>
                        </a:rPr>
                        <a:t>с </a:t>
                      </a:r>
                      <a:r>
                        <a:rPr lang="ru-RU" sz="2000" b="1" kern="100" dirty="0">
                          <a:effectLst/>
                        </a:rPr>
                        <a:t>обучающимися инклюзивных школ старшего возраста.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</a:rPr>
                        <a:t>март 2024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12251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44434"/>
              </p:ext>
            </p:extLst>
          </p:nvPr>
        </p:nvGraphicFramePr>
        <p:xfrm>
          <a:off x="1917163" y="2035003"/>
          <a:ext cx="8915400" cy="1808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9796">
                  <a:extLst>
                    <a:ext uri="{9D8B030D-6E8A-4147-A177-3AD203B41FA5}">
                      <a16:colId xmlns:a16="http://schemas.microsoft.com/office/drawing/2014/main" val="3137105512"/>
                    </a:ext>
                  </a:extLst>
                </a:gridCol>
                <a:gridCol w="2075604">
                  <a:extLst>
                    <a:ext uri="{9D8B030D-6E8A-4147-A177-3AD203B41FA5}">
                      <a16:colId xmlns:a16="http://schemas.microsoft.com/office/drawing/2014/main" val="713338818"/>
                    </a:ext>
                  </a:extLst>
                </a:gridCol>
              </a:tblGrid>
              <a:tr h="28507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</a:rPr>
                        <a:t>Диагностика (по запросу учителей, если есть договор или по запросу родителей</a:t>
                      </a:r>
                      <a:r>
                        <a:rPr lang="ru-RU" sz="2000" b="1" kern="1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</a:rPr>
                        <a:t>в течение года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566776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</a:rPr>
                        <a:t>Консультирование  (по запросу учителей, если есть договор или по запросу родителей</a:t>
                      </a:r>
                      <a:r>
                        <a:rPr lang="ru-RU" sz="2000" b="1" kern="100" dirty="0" smtClean="0">
                          <a:effectLst/>
                        </a:rPr>
                        <a:t>)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</a:rPr>
                        <a:t>в течение года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85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12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443" y="408079"/>
            <a:ext cx="8915399" cy="11119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Деятельность РУМЦ по направлению «Сопровождение процессов профессиональной ориентации и профессионального самоопределения обучающихся с ОВЗ»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4816" y="1855707"/>
            <a:ext cx="9214863" cy="415894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15854"/>
              </p:ext>
            </p:extLst>
          </p:nvPr>
        </p:nvGraphicFramePr>
        <p:xfrm>
          <a:off x="1900442" y="1855707"/>
          <a:ext cx="9214861" cy="816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4562">
                  <a:extLst>
                    <a:ext uri="{9D8B030D-6E8A-4147-A177-3AD203B41FA5}">
                      <a16:colId xmlns:a16="http://schemas.microsoft.com/office/drawing/2014/main" val="1993543527"/>
                    </a:ext>
                  </a:extLst>
                </a:gridCol>
                <a:gridCol w="2480299">
                  <a:extLst>
                    <a:ext uri="{9D8B030D-6E8A-4147-A177-3AD203B41FA5}">
                      <a16:colId xmlns:a16="http://schemas.microsoft.com/office/drawing/2014/main" val="4154884930"/>
                    </a:ext>
                  </a:extLst>
                </a:gridCol>
              </a:tblGrid>
              <a:tr h="8162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Мастер-класс «Гончарное дело» для педагогов, работающих с детьми с нарушениями зрения.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май 2024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74682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8274"/>
              </p:ext>
            </p:extLst>
          </p:nvPr>
        </p:nvGraphicFramePr>
        <p:xfrm>
          <a:off x="1876302" y="2671948"/>
          <a:ext cx="9239002" cy="1705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8703">
                  <a:extLst>
                    <a:ext uri="{9D8B030D-6E8A-4147-A177-3AD203B41FA5}">
                      <a16:colId xmlns:a16="http://schemas.microsoft.com/office/drawing/2014/main" val="1722719923"/>
                    </a:ext>
                  </a:extLst>
                </a:gridCol>
                <a:gridCol w="2480299">
                  <a:extLst>
                    <a:ext uri="{9D8B030D-6E8A-4147-A177-3AD203B41FA5}">
                      <a16:colId xmlns:a16="http://schemas.microsoft.com/office/drawing/2014/main" val="1285837255"/>
                    </a:ext>
                  </a:extLst>
                </a:gridCol>
              </a:tblGrid>
              <a:tr h="99785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Профессиональные пробы: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Телестудия (монтажер), гончарная мастерская (гончар), типография (печатник плоской печати), младший обслуживающий персонал (</a:t>
                      </a:r>
                      <a:r>
                        <a:rPr lang="ru-RU" sz="1800" b="1" kern="100" dirty="0" err="1">
                          <a:effectLst/>
                        </a:rPr>
                        <a:t>клининг</a:t>
                      </a:r>
                      <a:r>
                        <a:rPr lang="ru-RU" sz="1800" b="1" kern="100" dirty="0" smtClean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декабрь 2024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16014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65109"/>
              </p:ext>
            </p:extLst>
          </p:nvPr>
        </p:nvGraphicFramePr>
        <p:xfrm>
          <a:off x="1888372" y="4391961"/>
          <a:ext cx="9214861" cy="195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238">
                  <a:extLst>
                    <a:ext uri="{9D8B030D-6E8A-4147-A177-3AD203B41FA5}">
                      <a16:colId xmlns:a16="http://schemas.microsoft.com/office/drawing/2014/main" val="3328829181"/>
                    </a:ext>
                  </a:extLst>
                </a:gridCol>
                <a:gridCol w="2493623">
                  <a:extLst>
                    <a:ext uri="{9D8B030D-6E8A-4147-A177-3AD203B41FA5}">
                      <a16:colId xmlns:a16="http://schemas.microsoft.com/office/drawing/2014/main" val="1036038854"/>
                    </a:ext>
                  </a:extLst>
                </a:gridCol>
              </a:tblGrid>
              <a:tr h="19583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Профессиональное ориентирование: </a:t>
                      </a:r>
                      <a:endParaRPr lang="ru-RU" sz="18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smtClean="0">
                          <a:effectLst/>
                        </a:rPr>
                        <a:t>экскурсии</a:t>
                      </a:r>
                      <a:r>
                        <a:rPr lang="ru-RU" sz="1800" b="1" kern="100" dirty="0">
                          <a:effectLst/>
                        </a:rPr>
                        <a:t>, </a:t>
                      </a:r>
                      <a:r>
                        <a:rPr lang="ru-RU" sz="1800" b="1" kern="100" dirty="0" err="1">
                          <a:effectLst/>
                        </a:rPr>
                        <a:t>профориентационные</a:t>
                      </a:r>
                      <a:r>
                        <a:rPr lang="ru-RU" sz="1800" b="1" kern="100" dirty="0">
                          <a:effectLst/>
                        </a:rPr>
                        <a:t> занятия, игры, </a:t>
                      </a:r>
                      <a:r>
                        <a:rPr lang="ru-RU" sz="1800" b="1" kern="100" dirty="0" err="1">
                          <a:effectLst/>
                        </a:rPr>
                        <a:t>квесты</a:t>
                      </a:r>
                      <a:r>
                        <a:rPr lang="ru-RU" sz="1800" b="1" kern="100" dirty="0">
                          <a:effectLst/>
                        </a:rPr>
                        <a:t>, конкурсы  и т.д.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Виртуальная экскурсия по кабинетам «</a:t>
                      </a:r>
                      <a:r>
                        <a:rPr lang="ru-RU" sz="1800" b="1" kern="100" dirty="0" err="1">
                          <a:effectLst/>
                        </a:rPr>
                        <a:t>Доброшколы</a:t>
                      </a:r>
                      <a:r>
                        <a:rPr lang="ru-RU" sz="1800" b="1" kern="100" dirty="0">
                          <a:effectLst/>
                        </a:rPr>
                        <a:t>» для учеников выпускных классов инклюзивных школ.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март 2024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33631" marR="33631" marT="33631" marB="33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79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9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316" y="451262"/>
            <a:ext cx="8915399" cy="2576946"/>
          </a:xfrm>
        </p:spPr>
        <p:txBody>
          <a:bodyPr>
            <a:noAutofit/>
          </a:bodyPr>
          <a:lstStyle/>
          <a:p>
            <a:r>
              <a:rPr lang="ru-RU" sz="2000" b="1" dirty="0"/>
              <a:t>Региональный учебно-методический (ресурсный) центр, </a:t>
            </a:r>
            <a:r>
              <a:rPr lang="ru-RU" sz="2000" b="1" dirty="0" smtClean="0"/>
              <a:t>оказывает </a:t>
            </a:r>
            <a:r>
              <a:rPr lang="ru-RU" sz="2000" b="1" dirty="0"/>
              <a:t>методическую помощь педагогическим работникам общеобразовательных учреждений, психолого-педагогическую помощь детям и родителям (законным представителям) по вопросам реализации основных и дополнительных адаптированных образовательных программ (в том числе предметной области «Технология») (далее РУМЦ) создан на основании Распоряжения Министерства образования и науки Самарской области  №938-р от 07.09.2023 г.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0474" y="3494502"/>
            <a:ext cx="8915399" cy="307255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деятельности  РУМЦ – обновление подходов к образованию обучающихся с ограниченными возможностями здоровья через привлечение ресурсов, имеющихся в практике специального образования (в том числе, материально-технических, обновленных в рамках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с ограниченными возможностями здоровья), в практику инклюзивного  образования.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6" y="4107342"/>
            <a:ext cx="2870859" cy="263018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06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612" y="451262"/>
            <a:ext cx="9160588" cy="6286268"/>
          </a:xfrm>
        </p:spPr>
        <p:txBody>
          <a:bodyPr>
            <a:noAutofit/>
          </a:bodyPr>
          <a:lstStyle/>
          <a:p>
            <a:pPr indent="312420" algn="ctr"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учебно-методический (ресурсный) центр ГБОУ школы-интерната №4 </a:t>
            </a:r>
            <a:r>
              <a:rPr lang="ru-RU" sz="2000" kern="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г.о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Тольятти сообщает о проведении </a:t>
            </a:r>
            <a:r>
              <a:rPr lang="ru-RU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семинара-практикума «Проектирование современного урока для обучающихся с нарушениями зрения в соответствии с требованиями ФАОП» 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рамках цикла методических мероприятий для педагогов, работающих с детьми с ОВЗ "Уроки </a:t>
            </a:r>
            <a:r>
              <a:rPr lang="ru-RU" sz="2000" kern="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Доброшколы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". Семинар-практикум проводится в соответствии с планом работы РУМЦ на 2024 год,  согласованным с ГАУ ДПО СО «Институт развития образования».</a:t>
            </a:r>
            <a: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участию в семинаре приглашаются руководители, специалисты и педагогические работники </a:t>
            </a:r>
            <a:r>
              <a:rPr lang="ru-RU" sz="2000" kern="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общебразовательных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организаций, реализующих адаптированные основные образовательные программы для слепых и слабовидящих обучающихся.</a:t>
            </a:r>
            <a: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Мероприятие состоится в </a:t>
            </a:r>
            <a:r>
              <a:rPr lang="ru-RU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очном формате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адресу</a:t>
            </a:r>
            <a:r>
              <a:rPr lang="ru-RU" sz="2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Тольятти, ул. Маршала Жукова, 56  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(ГБОУ школа-интернат №4 </a:t>
            </a:r>
            <a:r>
              <a:rPr lang="ru-RU" sz="2000" kern="5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г.о.Тольятти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Дата проведения: </a:t>
            </a:r>
            <a:r>
              <a:rPr lang="ru-RU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12.03.2024г. с 13.00 до 15.30</a:t>
            </a: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Предварительная регистрация участников до 11.03.2024 по ссылке: https://disk.yandex.ru/i/ciacESUhxeOMmA </a:t>
            </a:r>
            <a: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0" y="4467650"/>
            <a:ext cx="2398703" cy="219761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7" y="188798"/>
            <a:ext cx="1892240" cy="1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321" y="1056904"/>
            <a:ext cx="8915399" cy="50707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Основными </a:t>
            </a:r>
            <a:r>
              <a:rPr lang="ru-RU" sz="2400" b="1" dirty="0">
                <a:solidFill>
                  <a:srgbClr val="C00000"/>
                </a:solidFill>
              </a:rPr>
              <a:t>задачами деятельности РУМЦ являются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1600" b="1" dirty="0"/>
              <a:t>	</a:t>
            </a:r>
            <a:r>
              <a:rPr lang="ru-RU" sz="2000" b="1" dirty="0">
                <a:solidFill>
                  <a:srgbClr val="C00000"/>
                </a:solidFill>
              </a:rPr>
              <a:t>методическая помощь </a:t>
            </a:r>
            <a:r>
              <a:rPr lang="ru-RU" sz="2000" b="1" dirty="0"/>
              <a:t>педагогическим работникам общеобразовательных учреждений по вопросам реализации основных и дополнительных адаптированных образовательных программ (в том числе предметной области «Технология</a:t>
            </a:r>
            <a:r>
              <a:rPr lang="ru-RU" sz="2000" b="1" dirty="0" smtClean="0"/>
              <a:t>»);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	</a:t>
            </a:r>
            <a:r>
              <a:rPr lang="ru-RU" sz="2000" b="1" dirty="0">
                <a:solidFill>
                  <a:srgbClr val="C00000"/>
                </a:solidFill>
              </a:rPr>
              <a:t>психолого-педагогическое консультирование </a:t>
            </a:r>
            <a:r>
              <a:rPr lang="ru-RU" sz="2000" b="1" dirty="0"/>
              <a:t>педагогов по вопросам реализации основных и дополнительных адаптированных образовательных программ (в том числе предметной области «Технология»), в том числе с использованием дистанционных технологий и сетевой формы реализации образовательных программ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	</a:t>
            </a:r>
            <a:r>
              <a:rPr lang="ru-RU" sz="2000" b="1" dirty="0">
                <a:solidFill>
                  <a:srgbClr val="C00000"/>
                </a:solidFill>
              </a:rPr>
              <a:t>психолого-педагогическая помощь </a:t>
            </a:r>
            <a:r>
              <a:rPr lang="ru-RU" sz="2000" b="1" dirty="0"/>
              <a:t>детям и их родителям (законным представителям), в том числе с использованием дистанционных технологий. 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3568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047" y="403762"/>
            <a:ext cx="9675811" cy="622266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</a:t>
            </a:r>
            <a:r>
              <a:rPr lang="ru-RU" sz="3100" b="1" dirty="0" smtClean="0">
                <a:solidFill>
                  <a:srgbClr val="C00000"/>
                </a:solidFill>
              </a:rPr>
              <a:t>риоритетные </a:t>
            </a:r>
            <a:r>
              <a:rPr lang="ru-RU" sz="3100" b="1" dirty="0">
                <a:solidFill>
                  <a:srgbClr val="C00000"/>
                </a:solidFill>
              </a:rPr>
              <a:t>направления </a:t>
            </a:r>
            <a:r>
              <a:rPr lang="ru-RU" sz="3100" b="1" dirty="0" smtClean="0">
                <a:solidFill>
                  <a:srgbClr val="C00000"/>
                </a:solidFill>
              </a:rPr>
              <a:t>работы </a:t>
            </a:r>
            <a:r>
              <a:rPr lang="ru-RU" sz="3100" b="1" dirty="0">
                <a:solidFill>
                  <a:srgbClr val="C00000"/>
                </a:solidFill>
              </a:rPr>
              <a:t>в 2024 году</a:t>
            </a:r>
            <a:r>
              <a:rPr lang="ru-RU" sz="3100" b="1" dirty="0" smtClean="0">
                <a:solidFill>
                  <a:srgbClr val="C00000"/>
                </a:solidFill>
              </a:rPr>
              <a:t>: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1. </a:t>
            </a:r>
            <a:r>
              <a:rPr lang="ru-RU" sz="2200" b="1" i="1" dirty="0">
                <a:solidFill>
                  <a:schemeClr val="tx1"/>
                </a:solidFill>
              </a:rPr>
              <a:t>«Сопровождение инклюзивного образования</a:t>
            </a:r>
            <a:r>
              <a:rPr lang="ru-RU" sz="2200" b="1" i="1" dirty="0" smtClean="0">
                <a:solidFill>
                  <a:schemeClr val="tx1"/>
                </a:solidFill>
              </a:rPr>
              <a:t>».</a:t>
            </a:r>
            <a:br>
              <a:rPr lang="ru-RU" sz="2200" b="1" i="1" dirty="0" smtClean="0">
                <a:solidFill>
                  <a:schemeClr val="tx1"/>
                </a:solidFill>
              </a:rPr>
            </a:br>
            <a:r>
              <a:rPr lang="ru-RU" sz="2200" b="1" i="1" dirty="0">
                <a:solidFill>
                  <a:schemeClr val="tx1"/>
                </a:solidFill>
              </a:rPr>
              <a:t/>
            </a:r>
            <a:br>
              <a:rPr lang="ru-RU" sz="2200" b="1" i="1" dirty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2. «Сопровождение </a:t>
            </a:r>
            <a:r>
              <a:rPr lang="ru-RU" sz="2200" b="1" i="1" dirty="0">
                <a:solidFill>
                  <a:schemeClr val="tx1"/>
                </a:solidFill>
              </a:rPr>
              <a:t>процессов профессиональной ориентации и профессионального самоопределения обучающихся с ОВЗ».</a:t>
            </a:r>
            <a:br>
              <a:rPr lang="ru-RU" sz="2200" b="1" i="1" dirty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</a:rPr>
            </a:br>
            <a:r>
              <a:rPr lang="ru-RU" sz="2200" b="1" i="1" dirty="0">
                <a:solidFill>
                  <a:srgbClr val="C00000"/>
                </a:solidFill>
              </a:rPr>
              <a:t/>
            </a:r>
            <a:br>
              <a:rPr lang="ru-RU" sz="2200" b="1" i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В </a:t>
            </a:r>
            <a:r>
              <a:rPr lang="ru-RU" sz="2700" b="1" dirty="0">
                <a:solidFill>
                  <a:srgbClr val="C00000"/>
                </a:solidFill>
              </a:rPr>
              <a:t>рамках реализации данных направлений планируется осуществление</a:t>
            </a:r>
            <a:r>
              <a:rPr lang="ru-RU" sz="2700" b="1" dirty="0" smtClean="0">
                <a:solidFill>
                  <a:srgbClr val="C00000"/>
                </a:solidFill>
              </a:rPr>
              <a:t>: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</a:t>
            </a:r>
            <a:r>
              <a:rPr lang="ru-RU" sz="2000" b="1" dirty="0"/>
              <a:t>организационной </a:t>
            </a:r>
            <a:r>
              <a:rPr lang="ru-RU" sz="2000" b="1" dirty="0" smtClean="0"/>
              <a:t>деятельности;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- диагностической </a:t>
            </a:r>
            <a:r>
              <a:rPr lang="ru-RU" sz="2000" b="1" dirty="0" smtClean="0"/>
              <a:t>деятельности;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- образовательной деятельности, направленной на развитие профессионального мастерства педагогов, работающих с детьми с </a:t>
            </a:r>
            <a:r>
              <a:rPr lang="ru-RU" sz="2000" b="1" dirty="0" smtClean="0"/>
              <a:t>ОВЗ;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- консультативно-методической деятельности, предусматривающей адресную </a:t>
            </a:r>
            <a:r>
              <a:rPr lang="ru-RU" sz="2000" b="1" dirty="0" smtClean="0"/>
              <a:t>помощь </a:t>
            </a:r>
            <a:r>
              <a:rPr lang="ru-RU" sz="2000" b="1" dirty="0"/>
              <a:t>общеобразовательным </a:t>
            </a:r>
            <a:r>
              <a:rPr lang="ru-RU" sz="2000" b="1" dirty="0" smtClean="0"/>
              <a:t>организациям;</a:t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b="1" dirty="0"/>
              <a:t>информационную деятельность, обеспечивающую просветительскую направленность и информационную открытость функционирования РУМЦ.</a:t>
            </a:r>
            <a:br>
              <a:rPr lang="ru-RU" sz="2000" b="1" dirty="0"/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8092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690" y="415636"/>
            <a:ext cx="8799614" cy="535634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Сопровождаемый контингент  </a:t>
            </a:r>
            <a:r>
              <a:rPr lang="ru-RU" sz="2800" b="1" dirty="0" smtClean="0">
                <a:solidFill>
                  <a:srgbClr val="C00000"/>
                </a:solidFill>
              </a:rPr>
              <a:t>обучающихся: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РУМЦ осуществляет методическое и ресурсное сопровождение общеобразовательных организаций, реализующих адаптированные основные образовательные </a:t>
            </a:r>
            <a:r>
              <a:rPr lang="ru-RU" sz="2400" b="1" i="1" dirty="0" smtClean="0">
                <a:solidFill>
                  <a:schemeClr val="tx1"/>
                </a:solidFill>
              </a:rPr>
              <a:t>программы для </a:t>
            </a:r>
            <a:r>
              <a:rPr lang="ru-RU" sz="2400" b="1" i="1" dirty="0">
                <a:solidFill>
                  <a:schemeClr val="tx1"/>
                </a:solidFill>
              </a:rPr>
              <a:t>слепых и слабовидящих </a:t>
            </a:r>
            <a:r>
              <a:rPr lang="ru-RU" sz="2400" b="1" i="1" dirty="0" smtClean="0">
                <a:solidFill>
                  <a:schemeClr val="tx1"/>
                </a:solidFill>
              </a:rPr>
              <a:t>обучающихся: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АООП </a:t>
            </a:r>
            <a:r>
              <a:rPr lang="ru-RU" sz="2400" b="1" dirty="0">
                <a:solidFill>
                  <a:srgbClr val="C00000"/>
                </a:solidFill>
              </a:rPr>
              <a:t>вариант </a:t>
            </a:r>
            <a:r>
              <a:rPr lang="ru-RU" sz="2400" b="1" dirty="0" smtClean="0">
                <a:solidFill>
                  <a:srgbClr val="C00000"/>
                </a:solidFill>
              </a:rPr>
              <a:t>3.1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АООП  </a:t>
            </a:r>
            <a:r>
              <a:rPr lang="ru-RU" sz="2400" b="1" dirty="0">
                <a:solidFill>
                  <a:srgbClr val="C00000"/>
                </a:solidFill>
              </a:rPr>
              <a:t>вариант </a:t>
            </a:r>
            <a:r>
              <a:rPr lang="ru-RU" sz="2400" b="1" dirty="0" smtClean="0">
                <a:solidFill>
                  <a:srgbClr val="C00000"/>
                </a:solidFill>
              </a:rPr>
              <a:t>3.2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АООП  </a:t>
            </a:r>
            <a:r>
              <a:rPr lang="ru-RU" sz="2400" b="1" dirty="0">
                <a:solidFill>
                  <a:srgbClr val="C00000"/>
                </a:solidFill>
              </a:rPr>
              <a:t>вариант </a:t>
            </a:r>
            <a:r>
              <a:rPr lang="ru-RU" sz="2400" b="1" dirty="0" smtClean="0">
                <a:solidFill>
                  <a:srgbClr val="C00000"/>
                </a:solidFill>
              </a:rPr>
              <a:t>4.2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392" y="3470811"/>
            <a:ext cx="4707217" cy="313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83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203" y="1745673"/>
            <a:ext cx="8915399" cy="44532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Кадровый состав, участвующий в реализации мероприятий </a:t>
            </a:r>
            <a:r>
              <a:rPr lang="ru-RU" sz="3200" b="1" dirty="0" smtClean="0">
                <a:solidFill>
                  <a:srgbClr val="C00000"/>
                </a:solidFill>
              </a:rPr>
              <a:t>РУМЦ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Методист РУМЦ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/>
              <a:t>Тифлопедагоги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Педагоги-психологи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Учителя-логопеды</a:t>
            </a:r>
            <a:br>
              <a:rPr lang="ru-RU" sz="2800" b="1" dirty="0" smtClean="0"/>
            </a:br>
            <a:r>
              <a:rPr lang="ru-RU" sz="2800" b="1" dirty="0" smtClean="0"/>
              <a:t>Учителя начальных классов</a:t>
            </a:r>
            <a:br>
              <a:rPr lang="ru-RU" sz="2800" b="1" dirty="0" smtClean="0"/>
            </a:br>
            <a:r>
              <a:rPr lang="ru-RU" sz="2800" b="1" dirty="0" smtClean="0"/>
              <a:t>Учителя-предметники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Педагоги </a:t>
            </a:r>
            <a:r>
              <a:rPr lang="ru-RU" sz="2800" b="1" dirty="0"/>
              <a:t>доп. </a:t>
            </a:r>
            <a:r>
              <a:rPr lang="ru-RU" sz="2800" b="1" dirty="0" smtClean="0"/>
              <a:t>образования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Учителя технологии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01" y="2277452"/>
            <a:ext cx="4346987" cy="316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18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676" y="1009404"/>
            <a:ext cx="9583387" cy="21969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есурсы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</a:rPr>
              <a:t>ри </a:t>
            </a:r>
            <a:r>
              <a:rPr lang="ru-RU" sz="2400" b="1" dirty="0">
                <a:solidFill>
                  <a:srgbClr val="C00000"/>
                </a:solidFill>
              </a:rPr>
              <a:t>проведении мероприятий РУМЦ </a:t>
            </a:r>
            <a:r>
              <a:rPr lang="ru-RU" sz="2400" b="1" dirty="0" smtClean="0">
                <a:solidFill>
                  <a:srgbClr val="C00000"/>
                </a:solidFill>
              </a:rPr>
              <a:t>используются ресурсы в </a:t>
            </a:r>
            <a:r>
              <a:rPr lang="ru-RU" sz="2400" b="1" dirty="0">
                <a:solidFill>
                  <a:srgbClr val="C00000"/>
                </a:solidFill>
              </a:rPr>
              <a:t>рамках реализации федерального проекта «Современная школа» национального проекта «Образование», направленного на поддержку образования обучающихся с ограниченными возможностями здоровья.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0676" y="3111333"/>
            <a:ext cx="9868394" cy="362197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Кабинет подготовки младшего обслуживающего </a:t>
            </a:r>
            <a:r>
              <a:rPr lang="ru-RU" sz="3400" b="1" dirty="0" smtClean="0">
                <a:solidFill>
                  <a:schemeClr val="tx1"/>
                </a:solidFill>
              </a:rPr>
              <a:t>персонала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Фото-видео </a:t>
            </a:r>
            <a:r>
              <a:rPr lang="ru-RU" sz="3400" b="1" dirty="0" smtClean="0">
                <a:solidFill>
                  <a:schemeClr val="tx1"/>
                </a:solidFill>
              </a:rPr>
              <a:t>студия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Гончарная </a:t>
            </a:r>
            <a:r>
              <a:rPr lang="ru-RU" sz="3400" b="1" dirty="0" smtClean="0">
                <a:solidFill>
                  <a:schemeClr val="tx1"/>
                </a:solidFill>
              </a:rPr>
              <a:t>мастерская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Программирование и </a:t>
            </a:r>
            <a:r>
              <a:rPr lang="ru-RU" sz="3400" b="1" dirty="0" smtClean="0">
                <a:solidFill>
                  <a:schemeClr val="tx1"/>
                </a:solidFill>
              </a:rPr>
              <a:t>робототехника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Кабинет </a:t>
            </a:r>
            <a:r>
              <a:rPr lang="ru-RU" sz="3400" b="1" dirty="0" smtClean="0">
                <a:solidFill>
                  <a:schemeClr val="tx1"/>
                </a:solidFill>
              </a:rPr>
              <a:t>педагога-психолога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Кабинет </a:t>
            </a:r>
            <a:r>
              <a:rPr lang="ru-RU" sz="3400" b="1" dirty="0" smtClean="0">
                <a:solidFill>
                  <a:schemeClr val="tx1"/>
                </a:solidFill>
              </a:rPr>
              <a:t>учителя-дефектолога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Кабинет </a:t>
            </a:r>
            <a:r>
              <a:rPr lang="ru-RU" sz="3400" b="1" dirty="0" smtClean="0">
                <a:solidFill>
                  <a:schemeClr val="tx1"/>
                </a:solidFill>
              </a:rPr>
              <a:t>учителя-логопеда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400" b="1" dirty="0">
                <a:solidFill>
                  <a:schemeClr val="tx1"/>
                </a:solidFill>
              </a:rPr>
              <a:t>Типография</a:t>
            </a:r>
            <a:endParaRPr lang="ru-RU" sz="3400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14" y="3585174"/>
            <a:ext cx="3287356" cy="3053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132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321" y="581892"/>
            <a:ext cx="8915399" cy="12118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Организационно-нормативная деятельность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7321" y="2413848"/>
            <a:ext cx="9274237" cy="34406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Заключение </a:t>
            </a:r>
            <a:r>
              <a:rPr lang="ru-RU" sz="2800" b="1" i="1" dirty="0">
                <a:solidFill>
                  <a:schemeClr val="tx1"/>
                </a:solidFill>
              </a:rPr>
              <a:t>договоров о сетевом взаимодействии </a:t>
            </a:r>
            <a:r>
              <a:rPr lang="ru-RU" sz="2800" b="1" i="1" dirty="0" smtClean="0">
                <a:solidFill>
                  <a:schemeClr val="tx1"/>
                </a:solidFill>
              </a:rPr>
              <a:t>с </a:t>
            </a:r>
            <a:r>
              <a:rPr lang="ru-RU" sz="2800" b="1" i="1" dirty="0">
                <a:solidFill>
                  <a:schemeClr val="tx1"/>
                </a:solidFill>
              </a:rPr>
              <a:t>образовательными </a:t>
            </a:r>
            <a:r>
              <a:rPr lang="ru-RU" sz="2800" b="1" i="1" dirty="0" smtClean="0">
                <a:solidFill>
                  <a:schemeClr val="tx1"/>
                </a:solidFill>
              </a:rPr>
              <a:t>организациями:</a:t>
            </a:r>
          </a:p>
          <a:p>
            <a:r>
              <a:rPr lang="ru-RU" sz="3200" b="1" dirty="0" err="1" smtClean="0">
                <a:solidFill>
                  <a:schemeClr val="tx1"/>
                </a:solidFill>
              </a:rPr>
              <a:t>г.о</a:t>
            </a:r>
            <a:r>
              <a:rPr lang="ru-RU" sz="3200" b="1" dirty="0">
                <a:solidFill>
                  <a:schemeClr val="tx1"/>
                </a:solidFill>
              </a:rPr>
              <a:t>. </a:t>
            </a:r>
            <a:r>
              <a:rPr lang="ru-RU" sz="3200" b="1" dirty="0" smtClean="0">
                <a:solidFill>
                  <a:schemeClr val="tx1"/>
                </a:solidFill>
              </a:rPr>
              <a:t>Тольятти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Западное управление </a:t>
            </a:r>
            <a:r>
              <a:rPr lang="ru-RU" sz="3200" b="1" dirty="0" err="1">
                <a:solidFill>
                  <a:schemeClr val="tx1"/>
                </a:solidFill>
              </a:rPr>
              <a:t>МОиН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СО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Центральное  управление </a:t>
            </a:r>
            <a:r>
              <a:rPr lang="ru-RU" sz="3200" b="1" dirty="0" err="1">
                <a:solidFill>
                  <a:schemeClr val="tx1"/>
                </a:solidFill>
              </a:rPr>
              <a:t>МОиН</a:t>
            </a:r>
            <a:r>
              <a:rPr lang="ru-RU" sz="3200" b="1" dirty="0">
                <a:solidFill>
                  <a:schemeClr val="tx1"/>
                </a:solidFill>
              </a:rPr>
              <a:t> СО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832" y="2594502"/>
            <a:ext cx="2726452" cy="272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5396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545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Century Gothic</vt:lpstr>
      <vt:lpstr>Times New Roman</vt:lpstr>
      <vt:lpstr>Wingdings</vt:lpstr>
      <vt:lpstr>Wingdings 3</vt:lpstr>
      <vt:lpstr>Легкий дым</vt:lpstr>
      <vt:lpstr>государственное  бюджетное  общеобразовательное учреждение Самарской области «Школа-интернат № 4 для обучающихся  с ограниченными возможностями здоровья  городского округа Тольятти» (ГБОУ школа-интернат № 4 г.о. Тольятти) </vt:lpstr>
      <vt:lpstr>Региональный учебно-методический (ресурсный) центр, оказывает методическую помощь педагогическим работникам общеобразовательных учреждений, психолого-педагогическую помощь детям и родителям (законным представителям) по вопросам реализации основных и дополнительных адаптированных образовательных программ (в том числе предметной области «Технология») (далее РУМЦ) создан на основании Распоряжения Министерства образования и науки Самарской области  №938-р от 07.09.2023 г. </vt:lpstr>
      <vt:lpstr>Региональный учебно-методический (ресурсный) центр ГБОУ школы-интерната №4 г.о. Тольятти сообщает о проведении семинара-практикума «Проектирование современного урока для обучающихся с нарушениями зрения в соответствии с требованиями ФАОП»  в рамках цикла методических мероприятий для педагогов, работающих с детьми с ОВЗ "Уроки Доброшколы". Семинар-практикум проводится в соответствии с планом работы РУМЦ на 2024 год,  согласованным с ГАУ ДПО СО «Институт развития образования».       К участию в семинаре приглашаются руководители, специалисты и педагогические работники общебразовательных организаций, реализующих адаптированные основные образовательные программы для слепых и слабовидящих обучающихся.       Мероприятие состоится в очном формате по адресу:  г. Тольятти, ул. Маршала Жукова, 56  (ГБОУ школа-интернат №4 г.о.Тольятти).        Дата проведения: 12.03.2024г. с 13.00 до 15.30.        Предварительная регистрация участников до 11.03.2024 по ссылке: https://disk.yandex.ru/i/ciacESUhxeOMmA  </vt:lpstr>
      <vt:lpstr>    Основными задачами деятельности РУМЦ являются:   методическая помощь педагогическим работникам общеобразовательных учреждений по вопросам реализации основных и дополнительных адаптированных образовательных программ (в том числе предметной области «Технология»);   психолого-педагогическое консультирование педагогов по вопросам реализации основных и дополнительных адаптированных образовательных программ (в том числе предметной области «Технология»), в том числе с использованием дистанционных технологий и сетевой формы реализации образовательных программ;   психолого-педагогическая помощь детям и их родителям (законным представителям), в том числе с использованием дистанционных технологий.  </vt:lpstr>
      <vt:lpstr>Приоритетные направления работы в 2024 году:  1. «Сопровождение инклюзивного образования».  2. «Сопровождение процессов профессиональной ориентации и профессионального самоопределения обучающихся с ОВЗ».   В рамках реализации данных направлений планируется осуществление:  - организационной деятельности; - диагностической деятельности; - образовательной деятельности, направленной на развитие профессионального мастерства педагогов, работающих с детьми с ОВЗ; - консультативно-методической деятельности, предусматривающей адресную помощь общеобразовательным организациям; - информационную деятельность, обеспечивающую просветительскую направленность и информационную открытость функционирования РУМЦ.  </vt:lpstr>
      <vt:lpstr>Сопровождаемый контингент  обучающихся:   РУМЦ осуществляет методическое и ресурсное сопровождение общеобразовательных организаций, реализующих адаптированные основные образовательные программы для слепых и слабовидящих обучающихся:  АООП вариант 3.1  АООП  вариант 3.2  АООП  вариант 4.2</vt:lpstr>
      <vt:lpstr>Кадровый состав, участвующий в реализации мероприятий РУМЦ  Методист РУМЦ Тифлопедагоги Педагоги-психологи Учителя-логопеды Учителя начальных классов Учителя-предметники Педагоги доп. образования Учителя технологии </vt:lpstr>
      <vt:lpstr>Ресурсы  При проведении мероприятий РУМЦ используются ресурсы в рамках реализации федерального проекта «Современная школа» национального проекта «Образование», направленного на поддержку образования обучающихся с ограниченными возможностями здоровья. </vt:lpstr>
      <vt:lpstr>Организационно-нормативная деятельность</vt:lpstr>
      <vt:lpstr>Деятельность РУМЦ по направлению  «Сопровождение инклюзивного образования»</vt:lpstr>
      <vt:lpstr>Мероприятия для обучающихся инклюзивных школ  г.о. Тольятти, Западного управления МОиН СО  и Центрального  управления МОиН СО</vt:lpstr>
      <vt:lpstr>Деятельность РУМЦ по направлению «Сопровождение процессов профессиональной ориентации и профессионального самоопределения обучающихся с ОВЗ»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 общеобразовательное учреждение Самарской области «Школа-интернат № 4 для обучающихся  с ограниченными возможностями здоровья  городского округа Тольятти» (ГБОУ школа-интернат № 4 г.о. Тольятти) </dc:title>
  <dc:creator>Анна</dc:creator>
  <cp:lastModifiedBy>Анна</cp:lastModifiedBy>
  <cp:revision>29</cp:revision>
  <dcterms:created xsi:type="dcterms:W3CDTF">2024-02-29T06:11:10Z</dcterms:created>
  <dcterms:modified xsi:type="dcterms:W3CDTF">2024-03-05T12:36:43Z</dcterms:modified>
</cp:coreProperties>
</file>